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0"/>
  </p:notesMasterIdLst>
  <p:handoutMasterIdLst>
    <p:handoutMasterId r:id="rId21"/>
  </p:handoutMasterIdLst>
  <p:sldIdLst>
    <p:sldId id="270" r:id="rId2"/>
    <p:sldId id="322" r:id="rId3"/>
    <p:sldId id="426" r:id="rId4"/>
    <p:sldId id="416" r:id="rId5"/>
    <p:sldId id="436" r:id="rId6"/>
    <p:sldId id="418" r:id="rId7"/>
    <p:sldId id="384" r:id="rId8"/>
    <p:sldId id="427" r:id="rId9"/>
    <p:sldId id="437" r:id="rId10"/>
    <p:sldId id="430" r:id="rId11"/>
    <p:sldId id="428" r:id="rId12"/>
    <p:sldId id="438" r:id="rId13"/>
    <p:sldId id="431" r:id="rId14"/>
    <p:sldId id="429" r:id="rId15"/>
    <p:sldId id="432" r:id="rId16"/>
    <p:sldId id="434" r:id="rId17"/>
    <p:sldId id="435" r:id="rId18"/>
    <p:sldId id="269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00FFFF"/>
    <a:srgbClr val="800000"/>
    <a:srgbClr val="FF00FF"/>
    <a:srgbClr val="00FF00"/>
    <a:srgbClr val="DFE482"/>
    <a:srgbClr val="C3E432"/>
    <a:srgbClr val="E2E41A"/>
    <a:srgbClr val="E42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3" autoAdjust="0"/>
    <p:restoredTop sz="71233" autoAdjust="0"/>
  </p:normalViewPr>
  <p:slideViewPr>
    <p:cSldViewPr snapToGrid="0" snapToObjects="1">
      <p:cViewPr>
        <p:scale>
          <a:sx n="100" d="100"/>
          <a:sy n="100" d="100"/>
        </p:scale>
        <p:origin x="-144" y="320"/>
      </p:cViewPr>
      <p:guideLst>
        <p:guide orient="horz" pos="4319"/>
        <p:guide pos="20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3518A-4B55-AE44-AE6C-BB3BCF24E748}" type="datetime1">
              <a:rPr lang="en-US"/>
              <a:pPr>
                <a:defRPr/>
              </a:pPr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AF59276-EAC8-2D47-9F08-8643C774D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6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F8B293-4BB5-7B43-9483-3921BA569E2B}" type="datetime1">
              <a:rPr lang="en-US"/>
              <a:pPr>
                <a:defRPr/>
              </a:pPr>
              <a:t>5/6/15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38F3AB-CE5B-CB44-B99C-326645F4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7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93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69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6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69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77FD-9432-D948-B35F-9B7BD5FDF8A1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B5B1-00BC-F24C-BCEC-280088855D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F2DC-6832-8E41-AC2E-3AF4D3AEB5C9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D768-44BE-6743-A8B9-166A0DAFD2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8182-9AA4-0743-923D-82C285352A06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6E90-B66E-9446-803C-8BA15407D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7A9-800B-2E4E-A043-9B5691CC9FA1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B316-9619-6B4E-B1F0-FEF328F2B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F243-EC49-7C46-9BC8-A818147A19FB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CEF4-70FA-7C49-9E9C-054C23DA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8720-4AE0-5847-B11F-DEF5AF537B8F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C786-7364-A040-B2E9-EDCE5FBC1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F585-28E5-C545-9306-FD069836D8D2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9325-A65C-7345-837C-B4A8AEE5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5BB6-28DD-B24F-8555-4BD5AE3B47FC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7FB3-F15E-8345-836A-94D8C3ED73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94E0-751B-754E-A5F8-B15C0C1E3F02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5204-6ED0-B74A-9903-DF21F0FF84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D88-0525-E94A-88E7-0E3B44FB848C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FAEE-24A7-384D-B55D-729395BC1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4691C-2DB8-134B-B504-BD2001467E78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C4BF-373E-6F4E-BFC5-7B5BE89078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6B31609-0C0F-4844-A33F-169D0E686C81}" type="datetime1">
              <a:rPr lang="en-US" smtClean="0"/>
              <a:pPr>
                <a:defRPr/>
              </a:pPr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73D0C45-70BD-B343-A3E4-4468B1F6BF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 397"/>
          <p:cNvGrpSpPr/>
          <p:nvPr/>
        </p:nvGrpSpPr>
        <p:grpSpPr>
          <a:xfrm>
            <a:off x="0" y="0"/>
            <a:ext cx="8577263" cy="1436688"/>
            <a:chOff x="0" y="0"/>
            <a:chExt cx="8577263" cy="1436688"/>
          </a:xfrm>
          <a:noFill/>
        </p:grpSpPr>
        <p:sp>
          <p:nvSpPr>
            <p:cNvPr id="399" name="Rectangle 398"/>
            <p:cNvSpPr/>
            <p:nvPr/>
          </p:nvSpPr>
          <p:spPr bwMode="auto">
            <a:xfrm>
              <a:off x="0" y="0"/>
              <a:ext cx="4762500" cy="1436688"/>
            </a:xfrm>
            <a:prstGeom prst="rect">
              <a:avLst/>
            </a:prstGeom>
            <a:solidFill>
              <a:srgbClr val="D9D9D9">
                <a:alpha val="5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0" name="Rectangle 2"/>
            <p:cNvSpPr>
              <a:spLocks/>
            </p:cNvSpPr>
            <p:nvPr/>
          </p:nvSpPr>
          <p:spPr bwMode="auto">
            <a:xfrm>
              <a:off x="246063" y="167808"/>
              <a:ext cx="8331200" cy="1117207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lIns="38100" tIns="38100" rIns="38100" bIns="38100"/>
            <a:lstStyle/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Cancer </a:t>
              </a:r>
            </a:p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Lesson 5.4</a:t>
              </a:r>
              <a:endParaRPr lang="en-US" sz="3600" b="1" dirty="0">
                <a:cs typeface="Gill Sans" charset="0"/>
              </a:endParaRPr>
            </a:p>
            <a:p>
              <a:r>
                <a:rPr lang="en-US" sz="2500" b="1" dirty="0">
                  <a:cs typeface="Gill Sans" charset="0"/>
                </a:rPr>
                <a:t> </a:t>
              </a:r>
              <a:endParaRPr lang="en-US" dirty="0">
                <a:latin typeface="Cambria Bold" charset="0"/>
                <a:cs typeface="Cambria Bold" charset="0"/>
                <a:sym typeface="Cambria Bold" charset="0"/>
              </a:endParaRPr>
            </a:p>
          </p:txBody>
        </p:sp>
      </p:grp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203994" y="1759853"/>
            <a:ext cx="8736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Gill Sans"/>
                <a:cs typeface="Gill Sans"/>
              </a:rPr>
              <a:t>What happens once cancer has been treated?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768" y="3133677"/>
            <a:ext cx="2843885" cy="284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6356" y="218020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Palliative therapy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9556" y="1383069"/>
            <a:ext cx="8216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Given by medical team to provide relief of physical symptoms particularly pain.</a:t>
            </a:r>
          </a:p>
          <a:p>
            <a:endParaRPr lang="en-US" sz="28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Is part of standard cancer treatment protocols</a:t>
            </a:r>
          </a:p>
          <a:p>
            <a:endParaRPr lang="en-US" sz="28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Begins at diagnosis and continues throughout illness</a:t>
            </a:r>
          </a:p>
        </p:txBody>
      </p:sp>
    </p:spTree>
    <p:extLst>
      <p:ext uri="{BB962C8B-B14F-4D97-AF65-F5344CB8AC3E}">
        <p14:creationId xmlns:p14="http://schemas.microsoft.com/office/powerpoint/2010/main" val="13792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6356" y="599020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Palliative therapy may use alternative approaches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496652"/>
              </p:ext>
            </p:extLst>
          </p:nvPr>
        </p:nvGraphicFramePr>
        <p:xfrm>
          <a:off x="762000" y="1742020"/>
          <a:ext cx="7823956" cy="4297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410857"/>
                <a:gridCol w="44130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If you’re experiencing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Consider trying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Pain</a:t>
                      </a:r>
                      <a:endParaRPr lang="en-US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Acupuncture, aromatherapy, hypnosis,</a:t>
                      </a:r>
                      <a:r>
                        <a:rPr lang="en-US" baseline="0" dirty="0" smtClean="0"/>
                        <a:t> massage, music therapy.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Fatigue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Nausea and vomiting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Sleep problems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Anxiety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Stress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4723" y="6056477"/>
            <a:ext cx="181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From Mayo Clinic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54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6356" y="599020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Palliative therapy may use complementary approaches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84036"/>
              </p:ext>
            </p:extLst>
          </p:nvPr>
        </p:nvGraphicFramePr>
        <p:xfrm>
          <a:off x="762000" y="1742020"/>
          <a:ext cx="7823956" cy="4028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410857"/>
                <a:gridCol w="44130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If you’re experiencing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Consider trying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Pain</a:t>
                      </a:r>
                      <a:endParaRPr lang="en-US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Acupuncture, aromatherapy, hypnosis,</a:t>
                      </a:r>
                      <a:r>
                        <a:rPr lang="en-US" baseline="0" dirty="0" smtClean="0"/>
                        <a:t> massage, music therapy.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Fatigue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Exercise, massage,</a:t>
                      </a:r>
                      <a:r>
                        <a:rPr lang="en-US" baseline="0" dirty="0" smtClean="0"/>
                        <a:t> relaxation techniques, yoga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Nausea and vomiting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Acupuncture,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dirty="0" smtClean="0"/>
                        <a:t>romatherapy, hypnosis,</a:t>
                      </a:r>
                      <a:r>
                        <a:rPr lang="en-US" baseline="0" dirty="0" smtClean="0"/>
                        <a:t> music therapy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Sleep problems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Exercise, relaxation techniques, yoga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Anxiety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Hypnosis, massage, meditation, relaxation techniques</a:t>
                      </a:r>
                      <a:endParaRPr lang="en-US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Stress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Aromatherapy,</a:t>
                      </a:r>
                      <a:r>
                        <a:rPr lang="en-US" baseline="0" dirty="0" smtClean="0"/>
                        <a:t> exercise, hypnosis, massage,</a:t>
                      </a:r>
                    </a:p>
                    <a:p>
                      <a:r>
                        <a:rPr lang="en-US" baseline="0" dirty="0" smtClean="0"/>
                        <a:t>meditation, Tai chi, yoga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4723" y="6056477"/>
            <a:ext cx="181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From Mayo Clinic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07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69056" y="434488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Non-physical symptoms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756" y="1576242"/>
            <a:ext cx="82169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Psychological</a:t>
            </a:r>
            <a:endParaRPr lang="en-US" sz="32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Practical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Spiritual</a:t>
            </a:r>
            <a:endParaRPr lang="en-US" sz="2800" b="1" dirty="0">
              <a:latin typeface="+mj-lt"/>
            </a:endParaRPr>
          </a:p>
          <a:p>
            <a:pPr marL="457200" indent="-457200">
              <a:buFont typeface="Arial"/>
              <a:buChar char="•"/>
            </a:pPr>
            <a:endParaRPr lang="en-US" sz="2800" b="1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669" y="1576242"/>
            <a:ext cx="3083987" cy="3281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861" y="5185315"/>
            <a:ext cx="844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Palliative therapy may use both conventional and alternative approaches.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8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6356" y="218020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Diet and cancer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56" y="1689100"/>
            <a:ext cx="8585956" cy="3262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861" y="5185315"/>
            <a:ext cx="844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here has been no case-controlled study to show the </a:t>
            </a:r>
            <a:r>
              <a:rPr lang="en-US" sz="2400" dirty="0" err="1" smtClean="0">
                <a:latin typeface="+mn-lt"/>
              </a:rPr>
              <a:t>Gerson</a:t>
            </a:r>
            <a:r>
              <a:rPr lang="en-US" sz="2400" dirty="0" smtClean="0">
                <a:latin typeface="+mn-lt"/>
              </a:rPr>
              <a:t> method is an effective treatment for cancer.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629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6356" y="218020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Hospice care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4723" y="6056477"/>
            <a:ext cx="2848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American Cancer Society.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6356" y="1696815"/>
            <a:ext cx="479979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Palliative care at the end of life</a:t>
            </a:r>
          </a:p>
          <a:p>
            <a:endParaRPr lang="en-US" sz="32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Transition from ‘curing to caring’</a:t>
            </a:r>
            <a:endParaRPr lang="en-US" sz="32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May involve significant pain management</a:t>
            </a:r>
            <a:endParaRPr lang="en-US" sz="2800" b="1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695" y="2445562"/>
            <a:ext cx="3615810" cy="271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</a:t>
            </a:r>
            <a:r>
              <a:rPr lang="en-US" dirty="0" smtClean="0"/>
              <a:t>up: An Integrated Treatment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019063"/>
            <a:ext cx="8610600" cy="2107100"/>
          </a:xfrm>
        </p:spPr>
        <p:txBody>
          <a:bodyPr/>
          <a:lstStyle/>
          <a:p>
            <a:r>
              <a:rPr lang="en-US" sz="2800" dirty="0" smtClean="0"/>
              <a:t>As the disease worsens, more emphasis is spent on palliative and hospice care.</a:t>
            </a:r>
          </a:p>
          <a:p>
            <a:r>
              <a:rPr lang="en-US" sz="2800" dirty="0" smtClean="0"/>
              <a:t>After death, support for families is essential (bereavement care).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443" b="33640"/>
          <a:stretch/>
        </p:blipFill>
        <p:spPr>
          <a:xfrm>
            <a:off x="850526" y="1493469"/>
            <a:ext cx="7581900" cy="21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4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Up: Can we avoid cancer?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aware of our genetic heritage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Minimize the incidence of mutations</a:t>
            </a:r>
          </a:p>
          <a:p>
            <a:endParaRPr lang="en-US" dirty="0"/>
          </a:p>
          <a:p>
            <a:r>
              <a:rPr lang="en-US" dirty="0" smtClean="0"/>
              <a:t>Bolster our immune systems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1619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5234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Homework</a:t>
            </a:r>
          </a:p>
        </p:txBody>
      </p:sp>
      <p:pic>
        <p:nvPicPr>
          <p:cNvPr id="5" name="The Cost of Dying  End-of-Life C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524" y="969872"/>
            <a:ext cx="5806022" cy="4354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978" y="5792893"/>
            <a:ext cx="795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6333" indent="-296333" algn="ctr">
              <a:defRPr sz="1800"/>
            </a:pPr>
            <a:r>
              <a:rPr lang="en-US" sz="2800" dirty="0" smtClean="0">
                <a:latin typeface="+mn-lt"/>
              </a:rPr>
              <a:t>Watch the video about the cost of end of life care.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79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678029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Do Now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idx="1"/>
          </p:nvPr>
        </p:nvSpPr>
        <p:spPr>
          <a:xfrm>
            <a:off x="551497" y="2222557"/>
            <a:ext cx="8592503" cy="111404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/>
              <a:t>Do cancer treatments eliminate all trace of disease? Why or why not</a:t>
            </a:r>
            <a:r>
              <a:rPr lang="en-US" sz="2800" dirty="0" smtClean="0"/>
              <a:t>?</a:t>
            </a:r>
          </a:p>
          <a:p>
            <a:endParaRPr lang="en-US" sz="2800" dirty="0"/>
          </a:p>
          <a:p>
            <a:r>
              <a:rPr lang="en-US" sz="2800" dirty="0" smtClean="0"/>
              <a:t>Why do some tumors disappear forever and some tumors come back?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pPr marL="457200" lvl="1" indent="0">
              <a:buNone/>
            </a:pPr>
            <a:endParaRPr lang="en-US" sz="3200" dirty="0" smtClean="0"/>
          </a:p>
          <a:p>
            <a:pPr marL="45720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after treatment?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Remission</a:t>
            </a:r>
            <a:r>
              <a:rPr lang="en-US" dirty="0" smtClean="0"/>
              <a:t> – the disappearance of all symptoms related to cancer.</a:t>
            </a:r>
          </a:p>
          <a:p>
            <a:endParaRPr lang="en-US" dirty="0"/>
          </a:p>
          <a:p>
            <a:r>
              <a:rPr lang="en-US" b="1" dirty="0" smtClean="0"/>
              <a:t>Recurrence</a:t>
            </a:r>
            <a:r>
              <a:rPr lang="en-US" dirty="0" smtClean="0"/>
              <a:t> – the reappearance of symptoms caused by the original cancer or the spread of cancer to other organs.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40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934"/>
            <a:ext cx="8229600" cy="1143000"/>
          </a:xfrm>
        </p:spPr>
        <p:txBody>
          <a:bodyPr/>
          <a:lstStyle/>
          <a:p>
            <a:r>
              <a:rPr lang="en-US" dirty="0" smtClean="0"/>
              <a:t>The tumor after radiation treatment</a:t>
            </a:r>
            <a:endParaRPr lang="en-US" dirty="0"/>
          </a:p>
        </p:txBody>
      </p:sp>
      <p:sp>
        <p:nvSpPr>
          <p:cNvPr id="154" name="Right Arrow 153"/>
          <p:cNvSpPr/>
          <p:nvPr/>
        </p:nvSpPr>
        <p:spPr>
          <a:xfrm>
            <a:off x="4089018" y="3476378"/>
            <a:ext cx="1296958" cy="58159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564866" y="3769657"/>
            <a:ext cx="490255" cy="442238"/>
            <a:chOff x="4432491" y="4481206"/>
            <a:chExt cx="490255" cy="442238"/>
          </a:xfrm>
        </p:grpSpPr>
        <p:sp>
          <p:nvSpPr>
            <p:cNvPr id="156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7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8" name="Oval 157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46386" y="3375369"/>
            <a:ext cx="490255" cy="442238"/>
            <a:chOff x="5143691" y="4722506"/>
            <a:chExt cx="490255" cy="442238"/>
          </a:xfrm>
        </p:grpSpPr>
        <p:sp>
          <p:nvSpPr>
            <p:cNvPr id="159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0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1" name="Oval 160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2236014" y="2813021"/>
            <a:ext cx="490255" cy="442238"/>
            <a:chOff x="4572191" y="5001906"/>
            <a:chExt cx="490255" cy="442238"/>
          </a:xfrm>
        </p:grpSpPr>
        <p:sp>
          <p:nvSpPr>
            <p:cNvPr id="162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65" name="Group 164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163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6" name="Group 165"/>
          <p:cNvGrpSpPr/>
          <p:nvPr/>
        </p:nvGrpSpPr>
        <p:grpSpPr>
          <a:xfrm>
            <a:off x="2296143" y="2310064"/>
            <a:ext cx="490255" cy="442238"/>
            <a:chOff x="4432491" y="4481206"/>
            <a:chExt cx="490255" cy="442238"/>
          </a:xfrm>
        </p:grpSpPr>
        <p:sp>
          <p:nvSpPr>
            <p:cNvPr id="167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Oval 168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1768654" y="2336022"/>
            <a:ext cx="490255" cy="442238"/>
            <a:chOff x="4432491" y="4481206"/>
            <a:chExt cx="490255" cy="442238"/>
          </a:xfrm>
        </p:grpSpPr>
        <p:sp>
          <p:nvSpPr>
            <p:cNvPr id="171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Oval 172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245344" y="2514380"/>
            <a:ext cx="490255" cy="442238"/>
            <a:chOff x="4432491" y="4481206"/>
            <a:chExt cx="490255" cy="442238"/>
          </a:xfrm>
        </p:grpSpPr>
        <p:sp>
          <p:nvSpPr>
            <p:cNvPr id="175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7" name="Oval 176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939242" y="2916139"/>
            <a:ext cx="490255" cy="442238"/>
            <a:chOff x="4432491" y="4481206"/>
            <a:chExt cx="490255" cy="442238"/>
          </a:xfrm>
        </p:grpSpPr>
        <p:sp>
          <p:nvSpPr>
            <p:cNvPr id="179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0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1" name="Oval 180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1118122" y="3416443"/>
            <a:ext cx="490255" cy="442238"/>
            <a:chOff x="4432491" y="4481206"/>
            <a:chExt cx="490255" cy="442238"/>
          </a:xfrm>
        </p:grpSpPr>
        <p:sp>
          <p:nvSpPr>
            <p:cNvPr id="183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5" name="Oval 184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429497" y="3860446"/>
            <a:ext cx="490255" cy="442238"/>
            <a:chOff x="4432491" y="4481206"/>
            <a:chExt cx="490255" cy="442238"/>
          </a:xfrm>
        </p:grpSpPr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9" name="Oval 188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1874030" y="4202256"/>
            <a:ext cx="490255" cy="442238"/>
            <a:chOff x="4432491" y="4481206"/>
            <a:chExt cx="490255" cy="442238"/>
          </a:xfrm>
        </p:grpSpPr>
        <p:sp>
          <p:nvSpPr>
            <p:cNvPr id="191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2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" name="Oval 192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2373811" y="4311148"/>
            <a:ext cx="490255" cy="442238"/>
            <a:chOff x="4432491" y="4481206"/>
            <a:chExt cx="490255" cy="442238"/>
          </a:xfrm>
        </p:grpSpPr>
        <p:sp>
          <p:nvSpPr>
            <p:cNvPr id="195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" name="Oval 196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2911167" y="4081565"/>
            <a:ext cx="490255" cy="442238"/>
            <a:chOff x="4432491" y="4481206"/>
            <a:chExt cx="490255" cy="442238"/>
          </a:xfrm>
        </p:grpSpPr>
        <p:sp>
          <p:nvSpPr>
            <p:cNvPr id="199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1" name="Oval 200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2691881" y="3288006"/>
            <a:ext cx="490255" cy="442238"/>
            <a:chOff x="4432491" y="4481206"/>
            <a:chExt cx="490255" cy="442238"/>
          </a:xfrm>
        </p:grpSpPr>
        <p:sp>
          <p:nvSpPr>
            <p:cNvPr id="203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4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" name="Oval 204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3138741" y="3579069"/>
            <a:ext cx="490255" cy="442238"/>
            <a:chOff x="4432491" y="4481206"/>
            <a:chExt cx="490255" cy="442238"/>
          </a:xfrm>
        </p:grpSpPr>
        <p:sp>
          <p:nvSpPr>
            <p:cNvPr id="207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8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9" name="Oval 208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2720112" y="2753086"/>
            <a:ext cx="490255" cy="442238"/>
            <a:chOff x="4432491" y="4481206"/>
            <a:chExt cx="490255" cy="442238"/>
          </a:xfrm>
        </p:grpSpPr>
        <p:sp>
          <p:nvSpPr>
            <p:cNvPr id="211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2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3" name="Oval 212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3264386" y="3034140"/>
            <a:ext cx="490255" cy="442238"/>
            <a:chOff x="4432491" y="4481206"/>
            <a:chExt cx="490255" cy="442238"/>
          </a:xfrm>
        </p:grpSpPr>
        <p:sp>
          <p:nvSpPr>
            <p:cNvPr id="215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7" name="Oval 216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3264386" y="2514380"/>
            <a:ext cx="490255" cy="442238"/>
            <a:chOff x="4432491" y="4481206"/>
            <a:chExt cx="490255" cy="442238"/>
          </a:xfrm>
        </p:grpSpPr>
        <p:sp>
          <p:nvSpPr>
            <p:cNvPr id="219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0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1" name="Oval 220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2807186" y="2241345"/>
            <a:ext cx="490255" cy="442238"/>
            <a:chOff x="4432491" y="4481206"/>
            <a:chExt cx="490255" cy="442238"/>
          </a:xfrm>
        </p:grpSpPr>
        <p:sp>
          <p:nvSpPr>
            <p:cNvPr id="223" name="Freeform 186"/>
            <p:cNvSpPr>
              <a:spLocks/>
            </p:cNvSpPr>
            <p:nvPr/>
          </p:nvSpPr>
          <p:spPr bwMode="auto">
            <a:xfrm>
              <a:off x="4432491" y="44812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4" name="Freeform 187"/>
            <p:cNvSpPr>
              <a:spLocks/>
            </p:cNvSpPr>
            <p:nvPr/>
          </p:nvSpPr>
          <p:spPr bwMode="auto">
            <a:xfrm>
              <a:off x="4473574" y="45486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5" name="Oval 224"/>
            <p:cNvSpPr/>
            <p:nvPr/>
          </p:nvSpPr>
          <p:spPr>
            <a:xfrm>
              <a:off x="4611371" y="4616448"/>
              <a:ext cx="113515" cy="1118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2388414" y="3130521"/>
            <a:ext cx="490255" cy="442238"/>
            <a:chOff x="4572191" y="5001906"/>
            <a:chExt cx="490255" cy="442238"/>
          </a:xfrm>
        </p:grpSpPr>
        <p:sp>
          <p:nvSpPr>
            <p:cNvPr id="233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34" name="Group 233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235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7" name="Group 236"/>
          <p:cNvGrpSpPr/>
          <p:nvPr/>
        </p:nvGrpSpPr>
        <p:grpSpPr>
          <a:xfrm>
            <a:off x="1778814" y="2736821"/>
            <a:ext cx="490255" cy="442238"/>
            <a:chOff x="4572191" y="5001906"/>
            <a:chExt cx="490255" cy="442238"/>
          </a:xfrm>
        </p:grpSpPr>
        <p:sp>
          <p:nvSpPr>
            <p:cNvPr id="238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39" name="Group 238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240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2" name="Group 241"/>
          <p:cNvGrpSpPr/>
          <p:nvPr/>
        </p:nvGrpSpPr>
        <p:grpSpPr>
          <a:xfrm>
            <a:off x="2197914" y="3625821"/>
            <a:ext cx="490255" cy="442238"/>
            <a:chOff x="4572191" y="5001906"/>
            <a:chExt cx="490255" cy="442238"/>
          </a:xfrm>
        </p:grpSpPr>
        <p:sp>
          <p:nvSpPr>
            <p:cNvPr id="243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4" name="Group 243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245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7" name="Group 246"/>
          <p:cNvGrpSpPr/>
          <p:nvPr/>
        </p:nvGrpSpPr>
        <p:grpSpPr>
          <a:xfrm>
            <a:off x="1410514" y="2965421"/>
            <a:ext cx="490255" cy="442238"/>
            <a:chOff x="4572191" y="5001906"/>
            <a:chExt cx="490255" cy="442238"/>
          </a:xfrm>
        </p:grpSpPr>
        <p:sp>
          <p:nvSpPr>
            <p:cNvPr id="248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9" name="Group 248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250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2" name="Group 251"/>
          <p:cNvGrpSpPr/>
          <p:nvPr/>
        </p:nvGrpSpPr>
        <p:grpSpPr>
          <a:xfrm>
            <a:off x="2185214" y="4006821"/>
            <a:ext cx="490255" cy="442238"/>
            <a:chOff x="4572191" y="5001906"/>
            <a:chExt cx="490255" cy="442238"/>
          </a:xfrm>
        </p:grpSpPr>
        <p:sp>
          <p:nvSpPr>
            <p:cNvPr id="253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54" name="Group 253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255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7" name="Group 256"/>
          <p:cNvGrpSpPr/>
          <p:nvPr/>
        </p:nvGrpSpPr>
        <p:grpSpPr>
          <a:xfrm>
            <a:off x="1791514" y="3803621"/>
            <a:ext cx="490255" cy="442238"/>
            <a:chOff x="4572191" y="5001906"/>
            <a:chExt cx="490255" cy="442238"/>
          </a:xfrm>
        </p:grpSpPr>
        <p:sp>
          <p:nvSpPr>
            <p:cNvPr id="258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59" name="Group 258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260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2" name="Group 261"/>
          <p:cNvGrpSpPr/>
          <p:nvPr/>
        </p:nvGrpSpPr>
        <p:grpSpPr>
          <a:xfrm>
            <a:off x="1901945" y="3045651"/>
            <a:ext cx="490255" cy="442238"/>
            <a:chOff x="5143691" y="4722506"/>
            <a:chExt cx="490255" cy="442238"/>
          </a:xfrm>
        </p:grpSpPr>
        <p:sp>
          <p:nvSpPr>
            <p:cNvPr id="263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4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5" name="Oval 264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1957694" y="3414509"/>
            <a:ext cx="490255" cy="442238"/>
            <a:chOff x="5143691" y="4722506"/>
            <a:chExt cx="490255" cy="442238"/>
          </a:xfrm>
        </p:grpSpPr>
        <p:sp>
          <p:nvSpPr>
            <p:cNvPr id="267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8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9" name="Oval 268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4" name="Group 273"/>
          <p:cNvGrpSpPr/>
          <p:nvPr/>
        </p:nvGrpSpPr>
        <p:grpSpPr>
          <a:xfrm>
            <a:off x="5991386" y="3451569"/>
            <a:ext cx="490255" cy="442238"/>
            <a:chOff x="5143691" y="4722506"/>
            <a:chExt cx="490255" cy="442238"/>
          </a:xfrm>
        </p:grpSpPr>
        <p:sp>
          <p:nvSpPr>
            <p:cNvPr id="275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" name="Oval 276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6681014" y="2889221"/>
            <a:ext cx="490255" cy="442238"/>
            <a:chOff x="4572191" y="5001906"/>
            <a:chExt cx="490255" cy="442238"/>
          </a:xfrm>
        </p:grpSpPr>
        <p:sp>
          <p:nvSpPr>
            <p:cNvPr id="279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80" name="Group 279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281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3" name="Group 342"/>
          <p:cNvGrpSpPr/>
          <p:nvPr/>
        </p:nvGrpSpPr>
        <p:grpSpPr>
          <a:xfrm>
            <a:off x="6833414" y="3206721"/>
            <a:ext cx="490255" cy="442238"/>
            <a:chOff x="4572191" y="5001906"/>
            <a:chExt cx="490255" cy="442238"/>
          </a:xfrm>
        </p:grpSpPr>
        <p:sp>
          <p:nvSpPr>
            <p:cNvPr id="344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45" name="Group 344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346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8" name="Group 347"/>
          <p:cNvGrpSpPr/>
          <p:nvPr/>
        </p:nvGrpSpPr>
        <p:grpSpPr>
          <a:xfrm>
            <a:off x="6223814" y="2813021"/>
            <a:ext cx="490255" cy="442238"/>
            <a:chOff x="4572191" y="5001906"/>
            <a:chExt cx="490255" cy="442238"/>
          </a:xfrm>
        </p:grpSpPr>
        <p:sp>
          <p:nvSpPr>
            <p:cNvPr id="349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50" name="Group 349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351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3" name="Group 352"/>
          <p:cNvGrpSpPr/>
          <p:nvPr/>
        </p:nvGrpSpPr>
        <p:grpSpPr>
          <a:xfrm>
            <a:off x="6642914" y="3702021"/>
            <a:ext cx="490255" cy="442238"/>
            <a:chOff x="4572191" y="5001906"/>
            <a:chExt cx="490255" cy="442238"/>
          </a:xfrm>
        </p:grpSpPr>
        <p:sp>
          <p:nvSpPr>
            <p:cNvPr id="354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55" name="Group 354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356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8" name="Group 357"/>
          <p:cNvGrpSpPr/>
          <p:nvPr/>
        </p:nvGrpSpPr>
        <p:grpSpPr>
          <a:xfrm>
            <a:off x="5855514" y="3041621"/>
            <a:ext cx="490255" cy="442238"/>
            <a:chOff x="4572191" y="5001906"/>
            <a:chExt cx="490255" cy="442238"/>
          </a:xfrm>
        </p:grpSpPr>
        <p:sp>
          <p:nvSpPr>
            <p:cNvPr id="359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60" name="Group 359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361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3" name="Group 362"/>
          <p:cNvGrpSpPr/>
          <p:nvPr/>
        </p:nvGrpSpPr>
        <p:grpSpPr>
          <a:xfrm>
            <a:off x="6630214" y="4083021"/>
            <a:ext cx="490255" cy="442238"/>
            <a:chOff x="4572191" y="5001906"/>
            <a:chExt cx="490255" cy="442238"/>
          </a:xfrm>
        </p:grpSpPr>
        <p:sp>
          <p:nvSpPr>
            <p:cNvPr id="364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65" name="Group 364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366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7" name="Oval 366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8" name="Group 367"/>
          <p:cNvGrpSpPr/>
          <p:nvPr/>
        </p:nvGrpSpPr>
        <p:grpSpPr>
          <a:xfrm>
            <a:off x="6236514" y="3879821"/>
            <a:ext cx="490255" cy="442238"/>
            <a:chOff x="4572191" y="5001906"/>
            <a:chExt cx="490255" cy="442238"/>
          </a:xfrm>
        </p:grpSpPr>
        <p:sp>
          <p:nvSpPr>
            <p:cNvPr id="369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70" name="Group 369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371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3" name="Group 372"/>
          <p:cNvGrpSpPr/>
          <p:nvPr/>
        </p:nvGrpSpPr>
        <p:grpSpPr>
          <a:xfrm>
            <a:off x="6346945" y="3121851"/>
            <a:ext cx="490255" cy="442238"/>
            <a:chOff x="5143691" y="4722506"/>
            <a:chExt cx="490255" cy="442238"/>
          </a:xfrm>
        </p:grpSpPr>
        <p:sp>
          <p:nvSpPr>
            <p:cNvPr id="374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5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6" name="Oval 375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7" name="Group 376"/>
          <p:cNvGrpSpPr/>
          <p:nvPr/>
        </p:nvGrpSpPr>
        <p:grpSpPr>
          <a:xfrm>
            <a:off x="6402694" y="3490709"/>
            <a:ext cx="490255" cy="442238"/>
            <a:chOff x="5143691" y="4722506"/>
            <a:chExt cx="490255" cy="442238"/>
          </a:xfrm>
        </p:grpSpPr>
        <p:sp>
          <p:nvSpPr>
            <p:cNvPr id="378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0" name="Oval 379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1" name="Lightning Bolt 380"/>
          <p:cNvSpPr/>
          <p:nvPr/>
        </p:nvSpPr>
        <p:spPr>
          <a:xfrm>
            <a:off x="3970020" y="2585037"/>
            <a:ext cx="822960" cy="822960"/>
          </a:xfrm>
          <a:prstGeom prst="lightningBol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0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934"/>
            <a:ext cx="8229600" cy="1143000"/>
          </a:xfrm>
        </p:spPr>
        <p:txBody>
          <a:bodyPr/>
          <a:lstStyle/>
          <a:p>
            <a:r>
              <a:rPr lang="en-US" dirty="0" smtClean="0"/>
              <a:t>The tumor has now had a course of targeted chemotherapy</a:t>
            </a:r>
            <a:endParaRPr lang="en-US" dirty="0"/>
          </a:p>
        </p:txBody>
      </p:sp>
      <p:sp>
        <p:nvSpPr>
          <p:cNvPr id="154" name="Right Arrow 153"/>
          <p:cNvSpPr/>
          <p:nvPr/>
        </p:nvSpPr>
        <p:spPr>
          <a:xfrm>
            <a:off x="4089018" y="3476378"/>
            <a:ext cx="1296958" cy="58159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1635286" y="3306650"/>
            <a:ext cx="490255" cy="442238"/>
            <a:chOff x="5143691" y="4722506"/>
            <a:chExt cx="490255" cy="442238"/>
          </a:xfrm>
        </p:grpSpPr>
        <p:sp>
          <p:nvSpPr>
            <p:cNvPr id="76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Oval 77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324914" y="2744302"/>
            <a:ext cx="490255" cy="442238"/>
            <a:chOff x="4572191" y="5001906"/>
            <a:chExt cx="490255" cy="442238"/>
          </a:xfrm>
        </p:grpSpPr>
        <p:sp>
          <p:nvSpPr>
            <p:cNvPr id="80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82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2477314" y="3061802"/>
            <a:ext cx="490255" cy="442238"/>
            <a:chOff x="4572191" y="5001906"/>
            <a:chExt cx="490255" cy="442238"/>
          </a:xfrm>
        </p:grpSpPr>
        <p:sp>
          <p:nvSpPr>
            <p:cNvPr id="85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87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1867714" y="2668102"/>
            <a:ext cx="490255" cy="442238"/>
            <a:chOff x="4572191" y="5001906"/>
            <a:chExt cx="490255" cy="442238"/>
          </a:xfrm>
        </p:grpSpPr>
        <p:sp>
          <p:nvSpPr>
            <p:cNvPr id="90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92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2286814" y="3557102"/>
            <a:ext cx="490255" cy="442238"/>
            <a:chOff x="4572191" y="5001906"/>
            <a:chExt cx="490255" cy="442238"/>
          </a:xfrm>
        </p:grpSpPr>
        <p:sp>
          <p:nvSpPr>
            <p:cNvPr id="95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97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1499414" y="2896702"/>
            <a:ext cx="490255" cy="442238"/>
            <a:chOff x="4572191" y="5001906"/>
            <a:chExt cx="490255" cy="442238"/>
          </a:xfrm>
        </p:grpSpPr>
        <p:sp>
          <p:nvSpPr>
            <p:cNvPr id="100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102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2274114" y="3938102"/>
            <a:ext cx="490255" cy="442238"/>
            <a:chOff x="4572191" y="5001906"/>
            <a:chExt cx="490255" cy="442238"/>
          </a:xfrm>
        </p:grpSpPr>
        <p:sp>
          <p:nvSpPr>
            <p:cNvPr id="157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58" name="Group 157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160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3" name="Group 162"/>
          <p:cNvGrpSpPr/>
          <p:nvPr/>
        </p:nvGrpSpPr>
        <p:grpSpPr>
          <a:xfrm>
            <a:off x="1880414" y="3734902"/>
            <a:ext cx="490255" cy="442238"/>
            <a:chOff x="4572191" y="5001906"/>
            <a:chExt cx="490255" cy="442238"/>
          </a:xfrm>
        </p:grpSpPr>
        <p:sp>
          <p:nvSpPr>
            <p:cNvPr id="164" name="Freeform 186"/>
            <p:cNvSpPr>
              <a:spLocks/>
            </p:cNvSpPr>
            <p:nvPr/>
          </p:nvSpPr>
          <p:spPr bwMode="auto">
            <a:xfrm>
              <a:off x="4572191" y="50019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65" name="Group 164"/>
            <p:cNvGrpSpPr/>
            <p:nvPr/>
          </p:nvGrpSpPr>
          <p:grpSpPr>
            <a:xfrm>
              <a:off x="4613274" y="5069314"/>
              <a:ext cx="395100" cy="301450"/>
              <a:chOff x="4613274" y="5069314"/>
              <a:chExt cx="395100" cy="301450"/>
            </a:xfrm>
          </p:grpSpPr>
          <p:sp>
            <p:nvSpPr>
              <p:cNvPr id="166" name="Freeform 187"/>
              <p:cNvSpPr>
                <a:spLocks/>
              </p:cNvSpPr>
              <p:nvPr/>
            </p:nvSpPr>
            <p:spPr bwMode="auto">
              <a:xfrm>
                <a:off x="4613274" y="5069314"/>
                <a:ext cx="395100" cy="301450"/>
              </a:xfrm>
              <a:custGeom>
                <a:avLst/>
                <a:gdLst>
                  <a:gd name="T0" fmla="*/ 8 w 500"/>
                  <a:gd name="T1" fmla="*/ 173 h 445"/>
                  <a:gd name="T2" fmla="*/ 0 w 500"/>
                  <a:gd name="T3" fmla="*/ 159 h 445"/>
                  <a:gd name="T4" fmla="*/ 18 w 500"/>
                  <a:gd name="T5" fmla="*/ 95 h 445"/>
                  <a:gd name="T6" fmla="*/ 21 w 500"/>
                  <a:gd name="T7" fmla="*/ 90 h 445"/>
                  <a:gd name="T8" fmla="*/ 22 w 500"/>
                  <a:gd name="T9" fmla="*/ 78 h 445"/>
                  <a:gd name="T10" fmla="*/ 53 w 500"/>
                  <a:gd name="T11" fmla="*/ 47 h 445"/>
                  <a:gd name="T12" fmla="*/ 77 w 500"/>
                  <a:gd name="T13" fmla="*/ 31 h 445"/>
                  <a:gd name="T14" fmla="*/ 103 w 500"/>
                  <a:gd name="T15" fmla="*/ 18 h 445"/>
                  <a:gd name="T16" fmla="*/ 136 w 500"/>
                  <a:gd name="T17" fmla="*/ 1 h 445"/>
                  <a:gd name="T18" fmla="*/ 305 w 500"/>
                  <a:gd name="T19" fmla="*/ 11 h 445"/>
                  <a:gd name="T20" fmla="*/ 325 w 500"/>
                  <a:gd name="T21" fmla="*/ 40 h 445"/>
                  <a:gd name="T22" fmla="*/ 342 w 500"/>
                  <a:gd name="T23" fmla="*/ 47 h 445"/>
                  <a:gd name="T24" fmla="*/ 356 w 500"/>
                  <a:gd name="T25" fmla="*/ 56 h 445"/>
                  <a:gd name="T26" fmla="*/ 371 w 500"/>
                  <a:gd name="T27" fmla="*/ 85 h 445"/>
                  <a:gd name="T28" fmla="*/ 367 w 500"/>
                  <a:gd name="T29" fmla="*/ 189 h 445"/>
                  <a:gd name="T30" fmla="*/ 356 w 500"/>
                  <a:gd name="T31" fmla="*/ 207 h 445"/>
                  <a:gd name="T32" fmla="*/ 342 w 500"/>
                  <a:gd name="T33" fmla="*/ 232 h 445"/>
                  <a:gd name="T34" fmla="*/ 338 w 500"/>
                  <a:gd name="T35" fmla="*/ 242 h 445"/>
                  <a:gd name="T36" fmla="*/ 326 w 500"/>
                  <a:gd name="T37" fmla="*/ 249 h 445"/>
                  <a:gd name="T38" fmla="*/ 312 w 500"/>
                  <a:gd name="T39" fmla="*/ 264 h 445"/>
                  <a:gd name="T40" fmla="*/ 306 w 500"/>
                  <a:gd name="T41" fmla="*/ 269 h 445"/>
                  <a:gd name="T42" fmla="*/ 290 w 500"/>
                  <a:gd name="T43" fmla="*/ 286 h 445"/>
                  <a:gd name="T44" fmla="*/ 235 w 500"/>
                  <a:gd name="T45" fmla="*/ 301 h 445"/>
                  <a:gd name="T46" fmla="*/ 125 w 500"/>
                  <a:gd name="T47" fmla="*/ 299 h 445"/>
                  <a:gd name="T48" fmla="*/ 108 w 500"/>
                  <a:gd name="T49" fmla="*/ 290 h 445"/>
                  <a:gd name="T50" fmla="*/ 70 w 500"/>
                  <a:gd name="T51" fmla="*/ 268 h 445"/>
                  <a:gd name="T52" fmla="*/ 55 w 500"/>
                  <a:gd name="T53" fmla="*/ 254 h 445"/>
                  <a:gd name="T54" fmla="*/ 21 w 500"/>
                  <a:gd name="T55" fmla="*/ 212 h 445"/>
                  <a:gd name="T56" fmla="*/ 8 w 500"/>
                  <a:gd name="T57" fmla="*/ 173 h 4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00"/>
                  <a:gd name="T88" fmla="*/ 0 h 445"/>
                  <a:gd name="T89" fmla="*/ 500 w 500"/>
                  <a:gd name="T90" fmla="*/ 445 h 4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00" h="445">
                    <a:moveTo>
                      <a:pt x="10" y="249"/>
                    </a:moveTo>
                    <a:cubicBezTo>
                      <a:pt x="5" y="242"/>
                      <a:pt x="3" y="236"/>
                      <a:pt x="0" y="228"/>
                    </a:cubicBezTo>
                    <a:cubicBezTo>
                      <a:pt x="4" y="194"/>
                      <a:pt x="1" y="162"/>
                      <a:pt x="24" y="136"/>
                    </a:cubicBezTo>
                    <a:cubicBezTo>
                      <a:pt x="25" y="134"/>
                      <a:pt x="26" y="131"/>
                      <a:pt x="27" y="129"/>
                    </a:cubicBezTo>
                    <a:cubicBezTo>
                      <a:pt x="28" y="123"/>
                      <a:pt x="27" y="117"/>
                      <a:pt x="29" y="112"/>
                    </a:cubicBezTo>
                    <a:cubicBezTo>
                      <a:pt x="31" y="104"/>
                      <a:pt x="63" y="77"/>
                      <a:pt x="70" y="67"/>
                    </a:cubicBezTo>
                    <a:cubicBezTo>
                      <a:pt x="74" y="53"/>
                      <a:pt x="89" y="50"/>
                      <a:pt x="101" y="45"/>
                    </a:cubicBezTo>
                    <a:cubicBezTo>
                      <a:pt x="106" y="28"/>
                      <a:pt x="120" y="30"/>
                      <a:pt x="135" y="26"/>
                    </a:cubicBezTo>
                    <a:cubicBezTo>
                      <a:pt x="150" y="15"/>
                      <a:pt x="160" y="7"/>
                      <a:pt x="178" y="2"/>
                    </a:cubicBezTo>
                    <a:cubicBezTo>
                      <a:pt x="408" y="4"/>
                      <a:pt x="304" y="0"/>
                      <a:pt x="399" y="16"/>
                    </a:cubicBezTo>
                    <a:cubicBezTo>
                      <a:pt x="414" y="27"/>
                      <a:pt x="415" y="44"/>
                      <a:pt x="425" y="57"/>
                    </a:cubicBezTo>
                    <a:cubicBezTo>
                      <a:pt x="430" y="63"/>
                      <a:pt x="440" y="65"/>
                      <a:pt x="447" y="67"/>
                    </a:cubicBezTo>
                    <a:cubicBezTo>
                      <a:pt x="452" y="76"/>
                      <a:pt x="458" y="75"/>
                      <a:pt x="466" y="81"/>
                    </a:cubicBezTo>
                    <a:cubicBezTo>
                      <a:pt x="470" y="97"/>
                      <a:pt x="473" y="110"/>
                      <a:pt x="485" y="122"/>
                    </a:cubicBezTo>
                    <a:cubicBezTo>
                      <a:pt x="499" y="169"/>
                      <a:pt x="500" y="225"/>
                      <a:pt x="480" y="271"/>
                    </a:cubicBezTo>
                    <a:cubicBezTo>
                      <a:pt x="478" y="286"/>
                      <a:pt x="479" y="290"/>
                      <a:pt x="466" y="297"/>
                    </a:cubicBezTo>
                    <a:cubicBezTo>
                      <a:pt x="459" y="307"/>
                      <a:pt x="453" y="321"/>
                      <a:pt x="447" y="333"/>
                    </a:cubicBezTo>
                    <a:cubicBezTo>
                      <a:pt x="445" y="338"/>
                      <a:pt x="446" y="344"/>
                      <a:pt x="442" y="348"/>
                    </a:cubicBezTo>
                    <a:cubicBezTo>
                      <a:pt x="438" y="352"/>
                      <a:pt x="427" y="357"/>
                      <a:pt x="427" y="357"/>
                    </a:cubicBezTo>
                    <a:cubicBezTo>
                      <a:pt x="419" y="370"/>
                      <a:pt x="425" y="362"/>
                      <a:pt x="408" y="379"/>
                    </a:cubicBezTo>
                    <a:cubicBezTo>
                      <a:pt x="406" y="381"/>
                      <a:pt x="401" y="386"/>
                      <a:pt x="401" y="386"/>
                    </a:cubicBezTo>
                    <a:cubicBezTo>
                      <a:pt x="397" y="400"/>
                      <a:pt x="389" y="401"/>
                      <a:pt x="379" y="410"/>
                    </a:cubicBezTo>
                    <a:cubicBezTo>
                      <a:pt x="348" y="437"/>
                      <a:pt x="369" y="428"/>
                      <a:pt x="307" y="432"/>
                    </a:cubicBezTo>
                    <a:cubicBezTo>
                      <a:pt x="261" y="445"/>
                      <a:pt x="209" y="443"/>
                      <a:pt x="163" y="429"/>
                    </a:cubicBezTo>
                    <a:cubicBezTo>
                      <a:pt x="156" y="424"/>
                      <a:pt x="149" y="423"/>
                      <a:pt x="142" y="417"/>
                    </a:cubicBezTo>
                    <a:cubicBezTo>
                      <a:pt x="125" y="403"/>
                      <a:pt x="112" y="389"/>
                      <a:pt x="91" y="384"/>
                    </a:cubicBezTo>
                    <a:cubicBezTo>
                      <a:pt x="86" y="374"/>
                      <a:pt x="79" y="373"/>
                      <a:pt x="72" y="364"/>
                    </a:cubicBezTo>
                    <a:cubicBezTo>
                      <a:pt x="56" y="343"/>
                      <a:pt x="49" y="320"/>
                      <a:pt x="27" y="304"/>
                    </a:cubicBezTo>
                    <a:cubicBezTo>
                      <a:pt x="18" y="282"/>
                      <a:pt x="10" y="275"/>
                      <a:pt x="10" y="249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4751071" y="5137148"/>
                <a:ext cx="113515" cy="111835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0" name="Group 169"/>
          <p:cNvGrpSpPr/>
          <p:nvPr/>
        </p:nvGrpSpPr>
        <p:grpSpPr>
          <a:xfrm>
            <a:off x="1990845" y="2976932"/>
            <a:ext cx="490255" cy="442238"/>
            <a:chOff x="5143691" y="4722506"/>
            <a:chExt cx="490255" cy="442238"/>
          </a:xfrm>
        </p:grpSpPr>
        <p:sp>
          <p:nvSpPr>
            <p:cNvPr id="173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5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Oval 178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2046594" y="3345790"/>
            <a:ext cx="490255" cy="442238"/>
            <a:chOff x="5143691" y="4722506"/>
            <a:chExt cx="490255" cy="442238"/>
          </a:xfrm>
        </p:grpSpPr>
        <p:sp>
          <p:nvSpPr>
            <p:cNvPr id="181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6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7" name="Oval 186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5991386" y="3451569"/>
            <a:ext cx="490255" cy="442238"/>
            <a:chOff x="5143691" y="4722506"/>
            <a:chExt cx="490255" cy="442238"/>
          </a:xfrm>
        </p:grpSpPr>
        <p:sp>
          <p:nvSpPr>
            <p:cNvPr id="193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" name="Oval 194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6346945" y="3121851"/>
            <a:ext cx="490255" cy="442238"/>
            <a:chOff x="5143691" y="4722506"/>
            <a:chExt cx="490255" cy="442238"/>
          </a:xfrm>
        </p:grpSpPr>
        <p:sp>
          <p:nvSpPr>
            <p:cNvPr id="234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6" name="Oval 235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6402694" y="3490709"/>
            <a:ext cx="490255" cy="442238"/>
            <a:chOff x="5143691" y="4722506"/>
            <a:chExt cx="490255" cy="442238"/>
          </a:xfrm>
        </p:grpSpPr>
        <p:sp>
          <p:nvSpPr>
            <p:cNvPr id="238" name="Freeform 186"/>
            <p:cNvSpPr>
              <a:spLocks/>
            </p:cNvSpPr>
            <p:nvPr/>
          </p:nvSpPr>
          <p:spPr bwMode="auto">
            <a:xfrm>
              <a:off x="5143691" y="4722506"/>
              <a:ext cx="490255" cy="442238"/>
            </a:xfrm>
            <a:custGeom>
              <a:avLst/>
              <a:gdLst>
                <a:gd name="T0" fmla="*/ 94 w 1363"/>
                <a:gd name="T1" fmla="*/ 401 h 1220"/>
                <a:gd name="T2" fmla="*/ 74 w 1363"/>
                <a:gd name="T3" fmla="*/ 384 h 1220"/>
                <a:gd name="T4" fmla="*/ 61 w 1363"/>
                <a:gd name="T5" fmla="*/ 371 h 1220"/>
                <a:gd name="T6" fmla="*/ 50 w 1363"/>
                <a:gd name="T7" fmla="*/ 355 h 1220"/>
                <a:gd name="T8" fmla="*/ 45 w 1363"/>
                <a:gd name="T9" fmla="*/ 345 h 1220"/>
                <a:gd name="T10" fmla="*/ 35 w 1363"/>
                <a:gd name="T11" fmla="*/ 334 h 1220"/>
                <a:gd name="T12" fmla="*/ 30 w 1363"/>
                <a:gd name="T13" fmla="*/ 323 h 1220"/>
                <a:gd name="T14" fmla="*/ 19 w 1363"/>
                <a:gd name="T15" fmla="*/ 302 h 1220"/>
                <a:gd name="T16" fmla="*/ 14 w 1363"/>
                <a:gd name="T17" fmla="*/ 277 h 1220"/>
                <a:gd name="T18" fmla="*/ 8 w 1363"/>
                <a:gd name="T19" fmla="*/ 256 h 1220"/>
                <a:gd name="T20" fmla="*/ 16 w 1363"/>
                <a:gd name="T21" fmla="*/ 166 h 1220"/>
                <a:gd name="T22" fmla="*/ 21 w 1363"/>
                <a:gd name="T23" fmla="*/ 157 h 1220"/>
                <a:gd name="T24" fmla="*/ 31 w 1363"/>
                <a:gd name="T25" fmla="*/ 123 h 1220"/>
                <a:gd name="T26" fmla="*/ 38 w 1363"/>
                <a:gd name="T27" fmla="*/ 110 h 1220"/>
                <a:gd name="T28" fmla="*/ 41 w 1363"/>
                <a:gd name="T29" fmla="*/ 95 h 1220"/>
                <a:gd name="T30" fmla="*/ 53 w 1363"/>
                <a:gd name="T31" fmla="*/ 82 h 1220"/>
                <a:gd name="T32" fmla="*/ 64 w 1363"/>
                <a:gd name="T33" fmla="*/ 72 h 1220"/>
                <a:gd name="T34" fmla="*/ 67 w 1363"/>
                <a:gd name="T35" fmla="*/ 70 h 1220"/>
                <a:gd name="T36" fmla="*/ 69 w 1363"/>
                <a:gd name="T37" fmla="*/ 66 h 1220"/>
                <a:gd name="T38" fmla="*/ 78 w 1363"/>
                <a:gd name="T39" fmla="*/ 60 h 1220"/>
                <a:gd name="T40" fmla="*/ 89 w 1363"/>
                <a:gd name="T41" fmla="*/ 51 h 1220"/>
                <a:gd name="T42" fmla="*/ 98 w 1363"/>
                <a:gd name="T43" fmla="*/ 44 h 1220"/>
                <a:gd name="T44" fmla="*/ 118 w 1363"/>
                <a:gd name="T45" fmla="*/ 30 h 1220"/>
                <a:gd name="T46" fmla="*/ 140 w 1363"/>
                <a:gd name="T47" fmla="*/ 18 h 1220"/>
                <a:gd name="T48" fmla="*/ 214 w 1363"/>
                <a:gd name="T49" fmla="*/ 5 h 1220"/>
                <a:gd name="T50" fmla="*/ 317 w 1363"/>
                <a:gd name="T51" fmla="*/ 7 h 1220"/>
                <a:gd name="T52" fmla="*/ 366 w 1363"/>
                <a:gd name="T53" fmla="*/ 11 h 1220"/>
                <a:gd name="T54" fmla="*/ 378 w 1363"/>
                <a:gd name="T55" fmla="*/ 15 h 1220"/>
                <a:gd name="T56" fmla="*/ 389 w 1363"/>
                <a:gd name="T57" fmla="*/ 21 h 1220"/>
                <a:gd name="T58" fmla="*/ 398 w 1363"/>
                <a:gd name="T59" fmla="*/ 24 h 1220"/>
                <a:gd name="T60" fmla="*/ 411 w 1363"/>
                <a:gd name="T61" fmla="*/ 32 h 1220"/>
                <a:gd name="T62" fmla="*/ 417 w 1363"/>
                <a:gd name="T63" fmla="*/ 41 h 1220"/>
                <a:gd name="T64" fmla="*/ 440 w 1363"/>
                <a:gd name="T65" fmla="*/ 49 h 1220"/>
                <a:gd name="T66" fmla="*/ 446 w 1363"/>
                <a:gd name="T67" fmla="*/ 65 h 1220"/>
                <a:gd name="T68" fmla="*/ 458 w 1363"/>
                <a:gd name="T69" fmla="*/ 73 h 1220"/>
                <a:gd name="T70" fmla="*/ 466 w 1363"/>
                <a:gd name="T71" fmla="*/ 128 h 1220"/>
                <a:gd name="T72" fmla="*/ 469 w 1363"/>
                <a:gd name="T73" fmla="*/ 162 h 1220"/>
                <a:gd name="T74" fmla="*/ 473 w 1363"/>
                <a:gd name="T75" fmla="*/ 185 h 1220"/>
                <a:gd name="T76" fmla="*/ 468 w 1363"/>
                <a:gd name="T77" fmla="*/ 210 h 1220"/>
                <a:gd name="T78" fmla="*/ 467 w 1363"/>
                <a:gd name="T79" fmla="*/ 252 h 1220"/>
                <a:gd name="T80" fmla="*/ 457 w 1363"/>
                <a:gd name="T81" fmla="*/ 297 h 1220"/>
                <a:gd name="T82" fmla="*/ 444 w 1363"/>
                <a:gd name="T83" fmla="*/ 314 h 1220"/>
                <a:gd name="T84" fmla="*/ 436 w 1363"/>
                <a:gd name="T85" fmla="*/ 339 h 1220"/>
                <a:gd name="T86" fmla="*/ 431 w 1363"/>
                <a:gd name="T87" fmla="*/ 349 h 1220"/>
                <a:gd name="T88" fmla="*/ 403 w 1363"/>
                <a:gd name="T89" fmla="*/ 385 h 1220"/>
                <a:gd name="T90" fmla="*/ 391 w 1363"/>
                <a:gd name="T91" fmla="*/ 397 h 1220"/>
                <a:gd name="T92" fmla="*/ 369 w 1363"/>
                <a:gd name="T93" fmla="*/ 411 h 1220"/>
                <a:gd name="T94" fmla="*/ 328 w 1363"/>
                <a:gd name="T95" fmla="*/ 424 h 1220"/>
                <a:gd name="T96" fmla="*/ 320 w 1363"/>
                <a:gd name="T97" fmla="*/ 425 h 1220"/>
                <a:gd name="T98" fmla="*/ 314 w 1363"/>
                <a:gd name="T99" fmla="*/ 429 h 1220"/>
                <a:gd name="T100" fmla="*/ 281 w 1363"/>
                <a:gd name="T101" fmla="*/ 430 h 1220"/>
                <a:gd name="T102" fmla="*/ 263 w 1363"/>
                <a:gd name="T103" fmla="*/ 434 h 1220"/>
                <a:gd name="T104" fmla="*/ 164 w 1363"/>
                <a:gd name="T105" fmla="*/ 433 h 1220"/>
                <a:gd name="T106" fmla="*/ 111 w 1363"/>
                <a:gd name="T107" fmla="*/ 412 h 1220"/>
                <a:gd name="T108" fmla="*/ 94 w 1363"/>
                <a:gd name="T109" fmla="*/ 403 h 1220"/>
                <a:gd name="T110" fmla="*/ 94 w 1363"/>
                <a:gd name="T111" fmla="*/ 401 h 1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63"/>
                <a:gd name="T169" fmla="*/ 0 h 1220"/>
                <a:gd name="T170" fmla="*/ 1363 w 1363"/>
                <a:gd name="T171" fmla="*/ 1220 h 1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63" h="1220">
                  <a:moveTo>
                    <a:pt x="269" y="1127"/>
                  </a:moveTo>
                  <a:cubicBezTo>
                    <a:pt x="252" y="1110"/>
                    <a:pt x="231" y="1096"/>
                    <a:pt x="214" y="1079"/>
                  </a:cubicBezTo>
                  <a:cubicBezTo>
                    <a:pt x="201" y="1066"/>
                    <a:pt x="192" y="1055"/>
                    <a:pt x="176" y="1044"/>
                  </a:cubicBezTo>
                  <a:cubicBezTo>
                    <a:pt x="166" y="1030"/>
                    <a:pt x="158" y="1008"/>
                    <a:pt x="144" y="999"/>
                  </a:cubicBezTo>
                  <a:cubicBezTo>
                    <a:pt x="140" y="986"/>
                    <a:pt x="137" y="980"/>
                    <a:pt x="128" y="970"/>
                  </a:cubicBezTo>
                  <a:cubicBezTo>
                    <a:pt x="124" y="955"/>
                    <a:pt x="112" y="950"/>
                    <a:pt x="102" y="938"/>
                  </a:cubicBezTo>
                  <a:cubicBezTo>
                    <a:pt x="95" y="929"/>
                    <a:pt x="93" y="918"/>
                    <a:pt x="86" y="909"/>
                  </a:cubicBezTo>
                  <a:cubicBezTo>
                    <a:pt x="79" y="887"/>
                    <a:pt x="61" y="871"/>
                    <a:pt x="54" y="848"/>
                  </a:cubicBezTo>
                  <a:cubicBezTo>
                    <a:pt x="53" y="825"/>
                    <a:pt x="60" y="795"/>
                    <a:pt x="41" y="778"/>
                  </a:cubicBezTo>
                  <a:cubicBezTo>
                    <a:pt x="35" y="759"/>
                    <a:pt x="28" y="739"/>
                    <a:pt x="22" y="720"/>
                  </a:cubicBezTo>
                  <a:cubicBezTo>
                    <a:pt x="23" y="680"/>
                    <a:pt x="0" y="525"/>
                    <a:pt x="45" y="468"/>
                  </a:cubicBezTo>
                  <a:cubicBezTo>
                    <a:pt x="48" y="454"/>
                    <a:pt x="51" y="451"/>
                    <a:pt x="61" y="442"/>
                  </a:cubicBezTo>
                  <a:cubicBezTo>
                    <a:pt x="66" y="418"/>
                    <a:pt x="59" y="356"/>
                    <a:pt x="89" y="346"/>
                  </a:cubicBezTo>
                  <a:cubicBezTo>
                    <a:pt x="98" y="333"/>
                    <a:pt x="98" y="318"/>
                    <a:pt x="109" y="308"/>
                  </a:cubicBezTo>
                  <a:cubicBezTo>
                    <a:pt x="113" y="294"/>
                    <a:pt x="113" y="279"/>
                    <a:pt x="118" y="266"/>
                  </a:cubicBezTo>
                  <a:cubicBezTo>
                    <a:pt x="121" y="259"/>
                    <a:pt x="146" y="236"/>
                    <a:pt x="153" y="231"/>
                  </a:cubicBezTo>
                  <a:cubicBezTo>
                    <a:pt x="159" y="215"/>
                    <a:pt x="173" y="212"/>
                    <a:pt x="185" y="202"/>
                  </a:cubicBezTo>
                  <a:cubicBezTo>
                    <a:pt x="187" y="200"/>
                    <a:pt x="190" y="198"/>
                    <a:pt x="192" y="196"/>
                  </a:cubicBezTo>
                  <a:cubicBezTo>
                    <a:pt x="194" y="193"/>
                    <a:pt x="195" y="189"/>
                    <a:pt x="198" y="186"/>
                  </a:cubicBezTo>
                  <a:cubicBezTo>
                    <a:pt x="206" y="178"/>
                    <a:pt x="217" y="179"/>
                    <a:pt x="224" y="170"/>
                  </a:cubicBezTo>
                  <a:cubicBezTo>
                    <a:pt x="234" y="157"/>
                    <a:pt x="240" y="150"/>
                    <a:pt x="256" y="144"/>
                  </a:cubicBezTo>
                  <a:cubicBezTo>
                    <a:pt x="263" y="133"/>
                    <a:pt x="269" y="129"/>
                    <a:pt x="281" y="125"/>
                  </a:cubicBezTo>
                  <a:cubicBezTo>
                    <a:pt x="299" y="109"/>
                    <a:pt x="315" y="91"/>
                    <a:pt x="339" y="84"/>
                  </a:cubicBezTo>
                  <a:cubicBezTo>
                    <a:pt x="357" y="63"/>
                    <a:pt x="376" y="57"/>
                    <a:pt x="403" y="52"/>
                  </a:cubicBezTo>
                  <a:cubicBezTo>
                    <a:pt x="448" y="0"/>
                    <a:pt x="559" y="15"/>
                    <a:pt x="614" y="13"/>
                  </a:cubicBezTo>
                  <a:cubicBezTo>
                    <a:pt x="713" y="2"/>
                    <a:pt x="813" y="15"/>
                    <a:pt x="912" y="20"/>
                  </a:cubicBezTo>
                  <a:cubicBezTo>
                    <a:pt x="955" y="34"/>
                    <a:pt x="1013" y="31"/>
                    <a:pt x="1053" y="32"/>
                  </a:cubicBezTo>
                  <a:cubicBezTo>
                    <a:pt x="1064" y="37"/>
                    <a:pt x="1076" y="38"/>
                    <a:pt x="1088" y="42"/>
                  </a:cubicBezTo>
                  <a:cubicBezTo>
                    <a:pt x="1098" y="49"/>
                    <a:pt x="1108" y="54"/>
                    <a:pt x="1120" y="58"/>
                  </a:cubicBezTo>
                  <a:cubicBezTo>
                    <a:pt x="1144" y="74"/>
                    <a:pt x="1110" y="53"/>
                    <a:pt x="1145" y="68"/>
                  </a:cubicBezTo>
                  <a:cubicBezTo>
                    <a:pt x="1158" y="74"/>
                    <a:pt x="1167" y="86"/>
                    <a:pt x="1181" y="90"/>
                  </a:cubicBezTo>
                  <a:cubicBezTo>
                    <a:pt x="1193" y="98"/>
                    <a:pt x="1190" y="106"/>
                    <a:pt x="1200" y="116"/>
                  </a:cubicBezTo>
                  <a:cubicBezTo>
                    <a:pt x="1214" y="130"/>
                    <a:pt x="1246" y="133"/>
                    <a:pt x="1264" y="138"/>
                  </a:cubicBezTo>
                  <a:cubicBezTo>
                    <a:pt x="1274" y="155"/>
                    <a:pt x="1262" y="177"/>
                    <a:pt x="1283" y="183"/>
                  </a:cubicBezTo>
                  <a:cubicBezTo>
                    <a:pt x="1291" y="195"/>
                    <a:pt x="1304" y="200"/>
                    <a:pt x="1318" y="205"/>
                  </a:cubicBezTo>
                  <a:cubicBezTo>
                    <a:pt x="1319" y="236"/>
                    <a:pt x="1313" y="331"/>
                    <a:pt x="1341" y="359"/>
                  </a:cubicBezTo>
                  <a:cubicBezTo>
                    <a:pt x="1351" y="390"/>
                    <a:pt x="1341" y="424"/>
                    <a:pt x="1350" y="455"/>
                  </a:cubicBezTo>
                  <a:cubicBezTo>
                    <a:pt x="1353" y="476"/>
                    <a:pt x="1356" y="498"/>
                    <a:pt x="1360" y="519"/>
                  </a:cubicBezTo>
                  <a:cubicBezTo>
                    <a:pt x="1358" y="555"/>
                    <a:pt x="1363" y="565"/>
                    <a:pt x="1347" y="589"/>
                  </a:cubicBezTo>
                  <a:cubicBezTo>
                    <a:pt x="1344" y="635"/>
                    <a:pt x="1342" y="661"/>
                    <a:pt x="1344" y="708"/>
                  </a:cubicBezTo>
                  <a:cubicBezTo>
                    <a:pt x="1342" y="761"/>
                    <a:pt x="1358" y="806"/>
                    <a:pt x="1315" y="836"/>
                  </a:cubicBezTo>
                  <a:cubicBezTo>
                    <a:pt x="1304" y="853"/>
                    <a:pt x="1290" y="869"/>
                    <a:pt x="1277" y="884"/>
                  </a:cubicBezTo>
                  <a:cubicBezTo>
                    <a:pt x="1273" y="908"/>
                    <a:pt x="1268" y="934"/>
                    <a:pt x="1254" y="954"/>
                  </a:cubicBezTo>
                  <a:cubicBezTo>
                    <a:pt x="1251" y="965"/>
                    <a:pt x="1246" y="972"/>
                    <a:pt x="1238" y="980"/>
                  </a:cubicBezTo>
                  <a:cubicBezTo>
                    <a:pt x="1225" y="1020"/>
                    <a:pt x="1189" y="1055"/>
                    <a:pt x="1158" y="1082"/>
                  </a:cubicBezTo>
                  <a:cubicBezTo>
                    <a:pt x="1150" y="1107"/>
                    <a:pt x="1147" y="1106"/>
                    <a:pt x="1123" y="1117"/>
                  </a:cubicBezTo>
                  <a:cubicBezTo>
                    <a:pt x="1108" y="1134"/>
                    <a:pt x="1083" y="1148"/>
                    <a:pt x="1062" y="1156"/>
                  </a:cubicBezTo>
                  <a:cubicBezTo>
                    <a:pt x="1036" y="1196"/>
                    <a:pt x="987" y="1189"/>
                    <a:pt x="944" y="1191"/>
                  </a:cubicBezTo>
                  <a:cubicBezTo>
                    <a:pt x="936" y="1192"/>
                    <a:pt x="928" y="1191"/>
                    <a:pt x="921" y="1194"/>
                  </a:cubicBezTo>
                  <a:cubicBezTo>
                    <a:pt x="914" y="1197"/>
                    <a:pt x="910" y="1207"/>
                    <a:pt x="902" y="1207"/>
                  </a:cubicBezTo>
                  <a:cubicBezTo>
                    <a:pt x="871" y="1208"/>
                    <a:pt x="840" y="1209"/>
                    <a:pt x="809" y="1210"/>
                  </a:cubicBezTo>
                  <a:cubicBezTo>
                    <a:pt x="790" y="1215"/>
                    <a:pt x="776" y="1217"/>
                    <a:pt x="755" y="1220"/>
                  </a:cubicBezTo>
                  <a:cubicBezTo>
                    <a:pt x="661" y="1219"/>
                    <a:pt x="567" y="1219"/>
                    <a:pt x="473" y="1216"/>
                  </a:cubicBezTo>
                  <a:cubicBezTo>
                    <a:pt x="417" y="1214"/>
                    <a:pt x="369" y="1175"/>
                    <a:pt x="320" y="1159"/>
                  </a:cubicBezTo>
                  <a:cubicBezTo>
                    <a:pt x="307" y="1146"/>
                    <a:pt x="277" y="1141"/>
                    <a:pt x="269" y="1133"/>
                  </a:cubicBezTo>
                  <a:cubicBezTo>
                    <a:pt x="268" y="1132"/>
                    <a:pt x="269" y="1129"/>
                    <a:pt x="269" y="1127"/>
                  </a:cubicBezTo>
                  <a:close/>
                </a:path>
              </a:pathLst>
            </a:custGeom>
            <a:solidFill>
              <a:srgbClr val="FFC1C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9" name="Freeform 187"/>
            <p:cNvSpPr>
              <a:spLocks/>
            </p:cNvSpPr>
            <p:nvPr/>
          </p:nvSpPr>
          <p:spPr bwMode="auto">
            <a:xfrm>
              <a:off x="5184774" y="4789914"/>
              <a:ext cx="395100" cy="301450"/>
            </a:xfrm>
            <a:custGeom>
              <a:avLst/>
              <a:gdLst>
                <a:gd name="T0" fmla="*/ 8 w 500"/>
                <a:gd name="T1" fmla="*/ 173 h 445"/>
                <a:gd name="T2" fmla="*/ 0 w 500"/>
                <a:gd name="T3" fmla="*/ 159 h 445"/>
                <a:gd name="T4" fmla="*/ 18 w 500"/>
                <a:gd name="T5" fmla="*/ 95 h 445"/>
                <a:gd name="T6" fmla="*/ 21 w 500"/>
                <a:gd name="T7" fmla="*/ 90 h 445"/>
                <a:gd name="T8" fmla="*/ 22 w 500"/>
                <a:gd name="T9" fmla="*/ 78 h 445"/>
                <a:gd name="T10" fmla="*/ 53 w 500"/>
                <a:gd name="T11" fmla="*/ 47 h 445"/>
                <a:gd name="T12" fmla="*/ 77 w 500"/>
                <a:gd name="T13" fmla="*/ 31 h 445"/>
                <a:gd name="T14" fmla="*/ 103 w 500"/>
                <a:gd name="T15" fmla="*/ 18 h 445"/>
                <a:gd name="T16" fmla="*/ 136 w 500"/>
                <a:gd name="T17" fmla="*/ 1 h 445"/>
                <a:gd name="T18" fmla="*/ 305 w 500"/>
                <a:gd name="T19" fmla="*/ 11 h 445"/>
                <a:gd name="T20" fmla="*/ 325 w 500"/>
                <a:gd name="T21" fmla="*/ 40 h 445"/>
                <a:gd name="T22" fmla="*/ 342 w 500"/>
                <a:gd name="T23" fmla="*/ 47 h 445"/>
                <a:gd name="T24" fmla="*/ 356 w 500"/>
                <a:gd name="T25" fmla="*/ 56 h 445"/>
                <a:gd name="T26" fmla="*/ 371 w 500"/>
                <a:gd name="T27" fmla="*/ 85 h 445"/>
                <a:gd name="T28" fmla="*/ 367 w 500"/>
                <a:gd name="T29" fmla="*/ 189 h 445"/>
                <a:gd name="T30" fmla="*/ 356 w 500"/>
                <a:gd name="T31" fmla="*/ 207 h 445"/>
                <a:gd name="T32" fmla="*/ 342 w 500"/>
                <a:gd name="T33" fmla="*/ 232 h 445"/>
                <a:gd name="T34" fmla="*/ 338 w 500"/>
                <a:gd name="T35" fmla="*/ 242 h 445"/>
                <a:gd name="T36" fmla="*/ 326 w 500"/>
                <a:gd name="T37" fmla="*/ 249 h 445"/>
                <a:gd name="T38" fmla="*/ 312 w 500"/>
                <a:gd name="T39" fmla="*/ 264 h 445"/>
                <a:gd name="T40" fmla="*/ 306 w 500"/>
                <a:gd name="T41" fmla="*/ 269 h 445"/>
                <a:gd name="T42" fmla="*/ 290 w 500"/>
                <a:gd name="T43" fmla="*/ 286 h 445"/>
                <a:gd name="T44" fmla="*/ 235 w 500"/>
                <a:gd name="T45" fmla="*/ 301 h 445"/>
                <a:gd name="T46" fmla="*/ 125 w 500"/>
                <a:gd name="T47" fmla="*/ 299 h 445"/>
                <a:gd name="T48" fmla="*/ 108 w 500"/>
                <a:gd name="T49" fmla="*/ 290 h 445"/>
                <a:gd name="T50" fmla="*/ 70 w 500"/>
                <a:gd name="T51" fmla="*/ 268 h 445"/>
                <a:gd name="T52" fmla="*/ 55 w 500"/>
                <a:gd name="T53" fmla="*/ 254 h 445"/>
                <a:gd name="T54" fmla="*/ 21 w 500"/>
                <a:gd name="T55" fmla="*/ 212 h 445"/>
                <a:gd name="T56" fmla="*/ 8 w 500"/>
                <a:gd name="T57" fmla="*/ 173 h 4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0"/>
                <a:gd name="T88" fmla="*/ 0 h 445"/>
                <a:gd name="T89" fmla="*/ 500 w 500"/>
                <a:gd name="T90" fmla="*/ 445 h 4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0" h="445">
                  <a:moveTo>
                    <a:pt x="10" y="249"/>
                  </a:moveTo>
                  <a:cubicBezTo>
                    <a:pt x="5" y="242"/>
                    <a:pt x="3" y="236"/>
                    <a:pt x="0" y="228"/>
                  </a:cubicBezTo>
                  <a:cubicBezTo>
                    <a:pt x="4" y="194"/>
                    <a:pt x="1" y="162"/>
                    <a:pt x="24" y="136"/>
                  </a:cubicBezTo>
                  <a:cubicBezTo>
                    <a:pt x="25" y="134"/>
                    <a:pt x="26" y="131"/>
                    <a:pt x="27" y="129"/>
                  </a:cubicBezTo>
                  <a:cubicBezTo>
                    <a:pt x="28" y="123"/>
                    <a:pt x="27" y="117"/>
                    <a:pt x="29" y="112"/>
                  </a:cubicBezTo>
                  <a:cubicBezTo>
                    <a:pt x="31" y="104"/>
                    <a:pt x="63" y="77"/>
                    <a:pt x="70" y="67"/>
                  </a:cubicBezTo>
                  <a:cubicBezTo>
                    <a:pt x="74" y="53"/>
                    <a:pt x="89" y="50"/>
                    <a:pt x="101" y="45"/>
                  </a:cubicBezTo>
                  <a:cubicBezTo>
                    <a:pt x="106" y="28"/>
                    <a:pt x="120" y="30"/>
                    <a:pt x="135" y="26"/>
                  </a:cubicBezTo>
                  <a:cubicBezTo>
                    <a:pt x="150" y="15"/>
                    <a:pt x="160" y="7"/>
                    <a:pt x="178" y="2"/>
                  </a:cubicBezTo>
                  <a:cubicBezTo>
                    <a:pt x="408" y="4"/>
                    <a:pt x="304" y="0"/>
                    <a:pt x="399" y="16"/>
                  </a:cubicBezTo>
                  <a:cubicBezTo>
                    <a:pt x="414" y="27"/>
                    <a:pt x="415" y="44"/>
                    <a:pt x="425" y="57"/>
                  </a:cubicBezTo>
                  <a:cubicBezTo>
                    <a:pt x="430" y="63"/>
                    <a:pt x="440" y="65"/>
                    <a:pt x="447" y="67"/>
                  </a:cubicBezTo>
                  <a:cubicBezTo>
                    <a:pt x="452" y="76"/>
                    <a:pt x="458" y="75"/>
                    <a:pt x="466" y="81"/>
                  </a:cubicBezTo>
                  <a:cubicBezTo>
                    <a:pt x="470" y="97"/>
                    <a:pt x="473" y="110"/>
                    <a:pt x="485" y="122"/>
                  </a:cubicBezTo>
                  <a:cubicBezTo>
                    <a:pt x="499" y="169"/>
                    <a:pt x="500" y="225"/>
                    <a:pt x="480" y="271"/>
                  </a:cubicBezTo>
                  <a:cubicBezTo>
                    <a:pt x="478" y="286"/>
                    <a:pt x="479" y="290"/>
                    <a:pt x="466" y="297"/>
                  </a:cubicBezTo>
                  <a:cubicBezTo>
                    <a:pt x="459" y="307"/>
                    <a:pt x="453" y="321"/>
                    <a:pt x="447" y="333"/>
                  </a:cubicBezTo>
                  <a:cubicBezTo>
                    <a:pt x="445" y="338"/>
                    <a:pt x="446" y="344"/>
                    <a:pt x="442" y="348"/>
                  </a:cubicBezTo>
                  <a:cubicBezTo>
                    <a:pt x="438" y="352"/>
                    <a:pt x="427" y="357"/>
                    <a:pt x="427" y="357"/>
                  </a:cubicBezTo>
                  <a:cubicBezTo>
                    <a:pt x="419" y="370"/>
                    <a:pt x="425" y="362"/>
                    <a:pt x="408" y="379"/>
                  </a:cubicBezTo>
                  <a:cubicBezTo>
                    <a:pt x="406" y="381"/>
                    <a:pt x="401" y="386"/>
                    <a:pt x="401" y="386"/>
                  </a:cubicBezTo>
                  <a:cubicBezTo>
                    <a:pt x="397" y="400"/>
                    <a:pt x="389" y="401"/>
                    <a:pt x="379" y="410"/>
                  </a:cubicBezTo>
                  <a:cubicBezTo>
                    <a:pt x="348" y="437"/>
                    <a:pt x="369" y="428"/>
                    <a:pt x="307" y="432"/>
                  </a:cubicBezTo>
                  <a:cubicBezTo>
                    <a:pt x="261" y="445"/>
                    <a:pt x="209" y="443"/>
                    <a:pt x="163" y="429"/>
                  </a:cubicBezTo>
                  <a:cubicBezTo>
                    <a:pt x="156" y="424"/>
                    <a:pt x="149" y="423"/>
                    <a:pt x="142" y="417"/>
                  </a:cubicBezTo>
                  <a:cubicBezTo>
                    <a:pt x="125" y="403"/>
                    <a:pt x="112" y="389"/>
                    <a:pt x="91" y="384"/>
                  </a:cubicBezTo>
                  <a:cubicBezTo>
                    <a:pt x="86" y="374"/>
                    <a:pt x="79" y="373"/>
                    <a:pt x="72" y="364"/>
                  </a:cubicBezTo>
                  <a:cubicBezTo>
                    <a:pt x="56" y="343"/>
                    <a:pt x="49" y="320"/>
                    <a:pt x="27" y="304"/>
                  </a:cubicBezTo>
                  <a:cubicBezTo>
                    <a:pt x="18" y="282"/>
                    <a:pt x="10" y="275"/>
                    <a:pt x="10" y="24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0" name="Oval 239"/>
            <p:cNvSpPr/>
            <p:nvPr/>
          </p:nvSpPr>
          <p:spPr>
            <a:xfrm>
              <a:off x="5322571" y="4857748"/>
              <a:ext cx="113515" cy="111835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738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934"/>
            <a:ext cx="8229600" cy="1143000"/>
          </a:xfrm>
        </p:spPr>
        <p:txBody>
          <a:bodyPr/>
          <a:lstStyle/>
          <a:p>
            <a:r>
              <a:rPr lang="en-US" dirty="0" smtClean="0"/>
              <a:t>Mutants that survive initial treatment may need different chemotherapy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619" y="2009365"/>
            <a:ext cx="3459958" cy="28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7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20070" y="762306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Activity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8800" y="1905306"/>
            <a:ext cx="8216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+mj-lt"/>
              </a:rPr>
              <a:t>Your patient ten years on…..</a:t>
            </a:r>
          </a:p>
          <a:p>
            <a:r>
              <a:rPr lang="en-US" sz="2800" dirty="0" smtClean="0">
                <a:latin typeface="+mj-lt"/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</a:rPr>
              <a:t>What was the outcome?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+mj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</a:rPr>
              <a:t>How did the treatment affect the outcome?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+mj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</a:rPr>
              <a:t>If you knew then what you know now, would you have done anything differently?</a:t>
            </a:r>
          </a:p>
          <a:p>
            <a:endParaRPr lang="en-US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65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conventional treatment fails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403" y="865083"/>
            <a:ext cx="6670333" cy="4525963"/>
          </a:xfrm>
        </p:spPr>
        <p:txBody>
          <a:bodyPr anchor="ctr"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Palliative Therapy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Alternative /Complementary </a:t>
            </a:r>
            <a:r>
              <a:rPr lang="en-US" dirty="0" smtClean="0"/>
              <a:t>therapy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Hospice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96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ways to manage cancer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403" y="865083"/>
            <a:ext cx="6670333" cy="4525963"/>
          </a:xfrm>
        </p:spPr>
        <p:txBody>
          <a:bodyPr anchor="ctr"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Palliative Therapy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Alternative /Complementary </a:t>
            </a:r>
            <a:r>
              <a:rPr lang="en-US" dirty="0" smtClean="0"/>
              <a:t>therapy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Hospice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2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template.thmx</Template>
  <TotalTime>29517</TotalTime>
  <Words>454</Words>
  <Application>Microsoft Macintosh PowerPoint</Application>
  <PresentationFormat>On-screen Show (4:3)</PresentationFormat>
  <Paragraphs>110</Paragraphs>
  <Slides>18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MD template</vt:lpstr>
      <vt:lpstr>PowerPoint Presentation</vt:lpstr>
      <vt:lpstr>Do Now</vt:lpstr>
      <vt:lpstr>What happens after treatment?</vt:lpstr>
      <vt:lpstr>The tumor after radiation treatment</vt:lpstr>
      <vt:lpstr>The tumor has now had a course of targeted chemotherapy</vt:lpstr>
      <vt:lpstr>Mutants that survive initial treatment may need different chemotherapy</vt:lpstr>
      <vt:lpstr>Activity  </vt:lpstr>
      <vt:lpstr>When conventional treatment fails</vt:lpstr>
      <vt:lpstr>Different ways to manage cancer symptoms</vt:lpstr>
      <vt:lpstr>Palliative therapy</vt:lpstr>
      <vt:lpstr>Palliative therapy may use alternative approaches </vt:lpstr>
      <vt:lpstr>Palliative therapy may use complementary approaches </vt:lpstr>
      <vt:lpstr>Non-physical symptoms </vt:lpstr>
      <vt:lpstr>Diet and cancer</vt:lpstr>
      <vt:lpstr>Hospice care </vt:lpstr>
      <vt:lpstr>Wrap up: An Integrated Treatment Model</vt:lpstr>
      <vt:lpstr>Wrap Up: Can we avoid cancer?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berri jacque</dc:creator>
  <cp:lastModifiedBy>Karina</cp:lastModifiedBy>
  <cp:revision>421</cp:revision>
  <cp:lastPrinted>2010-11-09T17:54:24Z</cp:lastPrinted>
  <dcterms:created xsi:type="dcterms:W3CDTF">2012-01-20T17:36:20Z</dcterms:created>
  <dcterms:modified xsi:type="dcterms:W3CDTF">2015-05-06T16:04:18Z</dcterms:modified>
</cp:coreProperties>
</file>